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handoutMasterIdLst>
    <p:handoutMasterId r:id="rId23"/>
  </p:handoutMasterIdLst>
  <p:sldIdLst>
    <p:sldId id="256" r:id="rId2"/>
    <p:sldId id="264" r:id="rId3"/>
    <p:sldId id="265" r:id="rId4"/>
    <p:sldId id="266" r:id="rId5"/>
    <p:sldId id="267" r:id="rId6"/>
    <p:sldId id="279" r:id="rId7"/>
    <p:sldId id="269" r:id="rId8"/>
    <p:sldId id="270" r:id="rId9"/>
    <p:sldId id="259" r:id="rId10"/>
    <p:sldId id="271" r:id="rId11"/>
    <p:sldId id="272" r:id="rId12"/>
    <p:sldId id="277" r:id="rId13"/>
    <p:sldId id="274" r:id="rId14"/>
    <p:sldId id="275" r:id="rId15"/>
    <p:sldId id="276" r:id="rId16"/>
    <p:sldId id="261" r:id="rId17"/>
    <p:sldId id="262" r:id="rId18"/>
    <p:sldId id="278" r:id="rId19"/>
    <p:sldId id="263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6D3F35-6514-4CDB-830A-C6842C70BE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76702-CD92-4A37-A846-522223554F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0D490-1C11-4033-86C1-F928E2C49857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25920-8D12-42C0-BC5F-98AA07B1FD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419D1-FB6C-417A-8505-843EAAD2FE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8E556-15EA-45E1-A538-C1A1BD225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06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DA0D4-E865-4B47-BDF5-0A1B7B660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994FF-946C-4F70-BE56-EFD9DF73B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 Light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FB8E7-7194-40BB-BC63-FA77C171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0D82C-DCD3-405E-8C72-948AFF7A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91159-EAF0-430B-9E42-17D9A7B8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08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DCA3-73F9-4DD0-85EA-8C425C77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BBE204-0EA7-43B8-8D89-80A46C33E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03FC8-4491-4DF4-90C0-977FA15A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30E47-8EDC-40D4-83C1-DEAAF826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15F94-792B-4151-95BD-E300E5D5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1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9B5D1-2276-40D9-89ED-D361B8861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DEDE3-BC31-4CD4-B7F9-C3CB29B16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527F0-F341-47EF-B166-78F85715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20E3-0780-4165-9030-B77096B3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521D4-EC8C-487E-B049-74012A60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5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EB70-E497-407E-843C-1FAA8900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8BF38-15EA-45D4-B031-47567C6DD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7A1F3-135E-4589-AEA9-6C08738E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D4AFC-3099-4867-8D42-DBD403BA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63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6408-99C2-4300-9D59-5485427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E833-8443-4635-A03D-3E0010E51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81865-B0A6-4659-ACD6-ECDAA5FF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5453C-88C0-4019-AD4F-BFA5B2378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0093D-80EF-451C-87B8-BDC310D6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E710B-3839-4C71-ADAC-88869448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95A01-655A-4BB1-9761-210160C38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66AA3-34B2-4E30-8614-BFC3B4C2F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4A836-D1BC-4E42-9249-FE2F520A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6EC60-1591-466B-8AD0-6552F2FC7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04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8872-A41A-43DF-B478-64CF082C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6B17-1BDF-442A-9005-F6E9F57CA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37BAC-2455-457C-95F7-2CEF894A2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C7205-B04B-454F-BB05-9B4771C8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421E-1C73-4EC8-98A9-7EEC2B05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C5CB4-4079-4A99-AAC1-BB6D2CE2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7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60DB-9259-45F1-9BD0-C375AABE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4805B-696C-4F88-82EE-F2F5FFC0B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CFF8F-9A82-40D1-B182-A5A9B9F64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0F100-BB6C-4745-8376-0443BE353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957F3-5652-43AB-A874-8F91D3F33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468CD-8940-49A0-8019-368974DA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7E6A7-6C4F-46D6-B48D-BC16FD80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422B-A219-4980-9230-4A0ED81C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46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226E5-E058-480F-9FC9-140B6BFA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70D60-2DB5-4F9A-B3F8-ED1A0870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D06D30-C80B-4F8C-8A7A-F708C85D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3F7CE-1F61-4EF8-B0A5-A444C659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10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080EA-B49C-44C1-ADE5-EE9C841A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3C345-B604-4296-B895-784A74A9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D88CE-472B-4ACD-A282-AB300786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9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BC57-981F-4B9A-B213-FACBD662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D71A-FD54-43DA-BC8A-F38766CE1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4445E-5BAE-43B4-A3F8-9A7B20581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D12A6-4B99-4BEE-BFF9-DE5FAB5BB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74B8E-4F96-470E-A852-453FD3D5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E133C-8D18-432F-8182-D67D5A59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3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8FC3-F0C7-4705-ADED-9402B3FA3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1782DC-17CC-47BF-8D88-F6D499D6A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C64AC-8D71-473E-9426-CAA2EE865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205C5-2B15-4899-9A32-5B9BC3011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190D2-6E76-48AD-B2F0-7D6EEEABF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FB81A-16CD-47EB-9596-0D065DF3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5ED06B-5DB0-45FE-AB1C-CF876485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631BB-A529-42B7-BEFE-A02F98055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2D155-DC50-4E9C-8DB7-86FDEFC53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EF766-69AD-48D9-9A3F-A7B7F76B1761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4BCE-C267-437C-8BA4-FF0CFDFBC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7D1BB-82E1-4B6B-91A0-06FE07602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D8008-8E07-4A74-88F5-3782EF192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1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 Medium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 Medium" panose="020F0502020204030203" pitchFamily="34" charset="0"/>
          <a:cs typeface="Lato Medium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Lato SemiBold" panose="020B0604020202020204" pitchFamily="34" charset="0"/>
          <a:cs typeface="Lato SemiBold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Lato SemiBold" panose="020B0604020202020204" pitchFamily="34" charset="0"/>
          <a:cs typeface="Lato SemiBold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Lato SemiBold" panose="020B0604020202020204" pitchFamily="34" charset="0"/>
          <a:cs typeface="Lato SemiBold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Lato SemiBold" panose="020B0604020202020204" pitchFamily="34" charset="0"/>
          <a:cs typeface="Lato SemiBold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38F6-D9D4-489E-A6E8-D89640BE9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984" y="573723"/>
            <a:ext cx="9144000" cy="2387600"/>
          </a:xfrm>
        </p:spPr>
        <p:txBody>
          <a:bodyPr/>
          <a:lstStyle/>
          <a:p>
            <a:pPr algn="r"/>
            <a:r>
              <a:rPr lang="en-US" dirty="0"/>
              <a:t>Post-Buckling Twisting of Soft Cylinders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F05D8-8A36-4463-887E-9E7B3B2C0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8984" y="305339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Helen Read</a:t>
            </a:r>
          </a:p>
          <a:p>
            <a:pPr algn="r"/>
            <a:r>
              <a:rPr lang="en-US" dirty="0"/>
              <a:t>ES 242R Final Project</a:t>
            </a:r>
          </a:p>
        </p:txBody>
      </p:sp>
      <p:pic>
        <p:nvPicPr>
          <p:cNvPr id="5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19C80D4C-C768-4A7E-9BEA-7BD2EF8A3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1" t="11691" r="53764" b="21830"/>
          <a:stretch/>
        </p:blipFill>
        <p:spPr>
          <a:xfrm>
            <a:off x="509016" y="2400068"/>
            <a:ext cx="4908805" cy="40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1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9288-200E-4326-9F7B-522A6482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Buckling Modes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FC5EC9-1A96-4251-B55D-EFD44FBE4E72}"/>
              </a:ext>
            </a:extLst>
          </p:cNvPr>
          <p:cNvGrpSpPr/>
          <p:nvPr/>
        </p:nvGrpSpPr>
        <p:grpSpPr>
          <a:xfrm>
            <a:off x="1533693" y="1602582"/>
            <a:ext cx="9124614" cy="4804804"/>
            <a:chOff x="1400175" y="1602582"/>
            <a:chExt cx="9124614" cy="48048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231DC1-7388-4B8F-A90E-A7CB43DF692A}"/>
                </a:ext>
              </a:extLst>
            </p:cNvPr>
            <p:cNvGrpSpPr/>
            <p:nvPr/>
          </p:nvGrpSpPr>
          <p:grpSpPr>
            <a:xfrm>
              <a:off x="1400175" y="1602582"/>
              <a:ext cx="4343400" cy="4804804"/>
              <a:chOff x="1400175" y="1602582"/>
              <a:chExt cx="4343400" cy="4804804"/>
            </a:xfrm>
          </p:grpSpPr>
          <p:pic>
            <p:nvPicPr>
              <p:cNvPr id="5" name="Picture 4" descr="A green leaf on a black background&#10;&#10;Description automatically generated with medium confidence">
                <a:extLst>
                  <a:ext uri="{FF2B5EF4-FFF2-40B4-BE49-F238E27FC236}">
                    <a16:creationId xmlns:a16="http://schemas.microsoft.com/office/drawing/2014/main" id="{C544307E-0B87-40E2-87F3-1D7CA9B99F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38" t="2214" r="54297" b="19045"/>
              <a:stretch/>
            </p:blipFill>
            <p:spPr>
              <a:xfrm>
                <a:off x="1400175" y="1602582"/>
                <a:ext cx="4343400" cy="417195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780E2AC-8086-4352-8A9A-BAC43A36F5E0}"/>
                      </a:ext>
                    </a:extLst>
                  </p:cNvPr>
                  <p:cNvSpPr txBox="1"/>
                  <p:nvPr/>
                </p:nvSpPr>
                <p:spPr>
                  <a:xfrm>
                    <a:off x="2319338" y="6003749"/>
                    <a:ext cx="2505075" cy="40363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=2.66×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780E2AC-8086-4352-8A9A-BAC43A36F5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19338" y="6003749"/>
                    <a:ext cx="2505075" cy="40363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9A4BD5-D014-4A99-941E-8EB1150461A4}"/>
                </a:ext>
              </a:extLst>
            </p:cNvPr>
            <p:cNvGrpSpPr/>
            <p:nvPr/>
          </p:nvGrpSpPr>
          <p:grpSpPr>
            <a:xfrm>
              <a:off x="6324600" y="1602582"/>
              <a:ext cx="4200189" cy="4803040"/>
              <a:chOff x="6324600" y="1602582"/>
              <a:chExt cx="4200189" cy="4803040"/>
            </a:xfrm>
          </p:grpSpPr>
          <p:pic>
            <p:nvPicPr>
              <p:cNvPr id="7" name="Picture 6" descr="A picture containing light, green&#10;&#10;Description automatically generated">
                <a:extLst>
                  <a:ext uri="{FF2B5EF4-FFF2-40B4-BE49-F238E27FC236}">
                    <a16:creationId xmlns:a16="http://schemas.microsoft.com/office/drawing/2014/main" id="{623C4618-768E-4F92-BDF5-B7EBF614C5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4" r="54902" b="21260"/>
              <a:stretch/>
            </p:blipFill>
            <p:spPr>
              <a:xfrm>
                <a:off x="6324600" y="1602582"/>
                <a:ext cx="4200189" cy="417195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D6DC7D1-5297-4377-87AF-AE3B2AA06B57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157" y="6005512"/>
                    <a:ext cx="250507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=1.75×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D6DC7D1-5297-4377-87AF-AE3B2AA06B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157" y="6005512"/>
                    <a:ext cx="2505075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26910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03CCF4-4158-416A-88F6-532517B2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understand what causes the onset of twisting?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1BA5E-7F05-4015-AF66-CE1395D65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38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6C34-211F-4596-B20A-0522D3A1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Center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2F540-81F3-4564-8F58-269603E88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1523" r="63311" b="16775"/>
          <a:stretch/>
        </p:blipFill>
        <p:spPr>
          <a:xfrm>
            <a:off x="192024" y="1623003"/>
            <a:ext cx="3858770" cy="3858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305D3-DADD-414F-83A6-E91329117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5" t="2152" r="54320" b="18955"/>
          <a:stretch/>
        </p:blipFill>
        <p:spPr>
          <a:xfrm>
            <a:off x="3191255" y="3131877"/>
            <a:ext cx="3858769" cy="3726123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8739FF5-340F-4263-9FC1-5A470D40B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28" y="726154"/>
            <a:ext cx="6037830" cy="60378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A49EFB-4ADB-4626-B8CE-F32AB4CABB20}"/>
              </a:ext>
            </a:extLst>
          </p:cNvPr>
          <p:cNvCxnSpPr>
            <a:cxnSpLocks/>
          </p:cNvCxnSpPr>
          <p:nvPr/>
        </p:nvCxnSpPr>
        <p:spPr>
          <a:xfrm>
            <a:off x="8156448" y="1623003"/>
            <a:ext cx="2834640" cy="414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D52766-6683-4BA4-BB5A-7D0178BE390D}"/>
              </a:ext>
            </a:extLst>
          </p:cNvPr>
          <p:cNvCxnSpPr>
            <a:cxnSpLocks/>
          </p:cNvCxnSpPr>
          <p:nvPr/>
        </p:nvCxnSpPr>
        <p:spPr>
          <a:xfrm rot="16200000">
            <a:off x="8165594" y="1680782"/>
            <a:ext cx="2834640" cy="41468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6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462D8472-DDDD-4D17-AB01-5B30EB8B2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2" b="12315"/>
          <a:stretch/>
        </p:blipFill>
        <p:spPr>
          <a:xfrm>
            <a:off x="-85344" y="1986931"/>
            <a:ext cx="6181344" cy="429499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56D3B58-F8EF-43B6-B659-C6B4BFED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5" b="15189"/>
          <a:stretch/>
        </p:blipFill>
        <p:spPr>
          <a:xfrm>
            <a:off x="5634972" y="2121408"/>
            <a:ext cx="6710209" cy="429499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84FB885-5B64-4F38-A5E6-EEFA442E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a Quarter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A317E6-A749-4F74-A875-D4DBDC3D8CD7}"/>
              </a:ext>
            </a:extLst>
          </p:cNvPr>
          <p:cNvCxnSpPr>
            <a:cxnSpLocks/>
          </p:cNvCxnSpPr>
          <p:nvPr/>
        </p:nvCxnSpPr>
        <p:spPr>
          <a:xfrm>
            <a:off x="7040880" y="3959352"/>
            <a:ext cx="414832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0CE4A8-DD4E-453A-814C-0F114995C931}"/>
              </a:ext>
            </a:extLst>
          </p:cNvPr>
          <p:cNvCxnSpPr>
            <a:cxnSpLocks/>
          </p:cNvCxnSpPr>
          <p:nvPr/>
        </p:nvCxnSpPr>
        <p:spPr>
          <a:xfrm flipV="1">
            <a:off x="9066276" y="2514600"/>
            <a:ext cx="0" cy="30175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935BD5-4F79-4DF8-A469-071A357BEAB4}"/>
              </a:ext>
            </a:extLst>
          </p:cNvPr>
          <p:cNvCxnSpPr>
            <a:cxnSpLocks/>
          </p:cNvCxnSpPr>
          <p:nvPr/>
        </p:nvCxnSpPr>
        <p:spPr>
          <a:xfrm flipV="1">
            <a:off x="2708148" y="1828800"/>
            <a:ext cx="0" cy="38208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904E0E8B-0B12-4A81-AC2C-4B09266F157E}"/>
              </a:ext>
            </a:extLst>
          </p:cNvPr>
          <p:cNvSpPr/>
          <p:nvPr/>
        </p:nvSpPr>
        <p:spPr>
          <a:xfrm rot="7059763" flipH="1">
            <a:off x="3110361" y="1824734"/>
            <a:ext cx="507140" cy="1214997"/>
          </a:xfrm>
          <a:prstGeom prst="arc">
            <a:avLst>
              <a:gd name="adj1" fmla="val 18819847"/>
              <a:gd name="adj2" fmla="val 5014441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3A8965-2441-46E9-9C60-497D76827FDF}"/>
                  </a:ext>
                </a:extLst>
              </p:cNvPr>
              <p:cNvSpPr txBox="1"/>
              <p:nvPr/>
            </p:nvSpPr>
            <p:spPr>
              <a:xfrm>
                <a:off x="6499862" y="1283171"/>
                <a:ext cx="2615182" cy="953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3A8965-2441-46E9-9C60-497D76827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862" y="1283171"/>
                <a:ext cx="2615182" cy="953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559D70-F5FF-43FA-A284-B3FE04E94365}"/>
                  </a:ext>
                </a:extLst>
              </p:cNvPr>
              <p:cNvSpPr txBox="1"/>
              <p:nvPr/>
            </p:nvSpPr>
            <p:spPr>
              <a:xfrm>
                <a:off x="9142480" y="1283171"/>
                <a:ext cx="2615182" cy="953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559D70-F5FF-43FA-A284-B3FE04E94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480" y="1283171"/>
                <a:ext cx="2615182" cy="95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01F76461-5909-41B0-AE3E-6D4AD453B6BC}"/>
              </a:ext>
            </a:extLst>
          </p:cNvPr>
          <p:cNvSpPr/>
          <p:nvPr/>
        </p:nvSpPr>
        <p:spPr>
          <a:xfrm rot="9970217">
            <a:off x="7136909" y="2103737"/>
            <a:ext cx="845001" cy="1988195"/>
          </a:xfrm>
          <a:prstGeom prst="arc">
            <a:avLst>
              <a:gd name="adj1" fmla="val 17903795"/>
              <a:gd name="adj2" fmla="val 4944847"/>
            </a:avLst>
          </a:prstGeom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97238CE4-7148-4484-9E6D-C92D94C65689}"/>
              </a:ext>
            </a:extLst>
          </p:cNvPr>
          <p:cNvSpPr/>
          <p:nvPr/>
        </p:nvSpPr>
        <p:spPr>
          <a:xfrm rot="14457982" flipH="1">
            <a:off x="9115265" y="1872291"/>
            <a:ext cx="845001" cy="1635125"/>
          </a:xfrm>
          <a:prstGeom prst="arc">
            <a:avLst>
              <a:gd name="adj1" fmla="val 17903795"/>
              <a:gd name="adj2" fmla="val 4944847"/>
            </a:avLst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2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BA99-7DB2-440E-9387-6D490FBF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Shape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1D64E034-A9FA-4820-A652-266A6CEE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t="13656" r="6954" b="3800"/>
          <a:stretch/>
        </p:blipFill>
        <p:spPr>
          <a:xfrm>
            <a:off x="670981" y="1690688"/>
            <a:ext cx="10850038" cy="5050244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D03B32E6-1511-4D43-8FB2-0C32A1AF2F83}"/>
              </a:ext>
            </a:extLst>
          </p:cNvPr>
          <p:cNvSpPr/>
          <p:nvPr/>
        </p:nvSpPr>
        <p:spPr>
          <a:xfrm rot="18995158" flipH="1">
            <a:off x="3805329" y="1997616"/>
            <a:ext cx="1115098" cy="2862766"/>
          </a:xfrm>
          <a:prstGeom prst="arc">
            <a:avLst>
              <a:gd name="adj1" fmla="val 17903795"/>
              <a:gd name="adj2" fmla="val 4944847"/>
            </a:avLst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5AB9-CE40-4FAC-A957-E57FCC61EA7A}"/>
              </a:ext>
            </a:extLst>
          </p:cNvPr>
          <p:cNvSpPr txBox="1"/>
          <p:nvPr/>
        </p:nvSpPr>
        <p:spPr>
          <a:xfrm>
            <a:off x="5173009" y="4205618"/>
            <a:ext cx="66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Lato" panose="020F0502020204030203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78725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AE45E-6DF2-4CC6-856B-83351068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of Area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6E34E69-869B-47DD-A1F7-39726379A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1" y="833607"/>
            <a:ext cx="11391938" cy="6134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863A48-51E1-454D-AEE3-70E88243D647}"/>
                  </a:ext>
                </a:extLst>
              </p:cNvPr>
              <p:cNvSpPr txBox="1"/>
              <p:nvPr/>
            </p:nvSpPr>
            <p:spPr>
              <a:xfrm>
                <a:off x="8735758" y="3391839"/>
                <a:ext cx="1947859" cy="557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61.06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863A48-51E1-454D-AEE3-70E88243D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758" y="3391839"/>
                <a:ext cx="1947859" cy="557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E518CA1F-F8BF-4C85-8381-0369ADF5EDB6}"/>
              </a:ext>
            </a:extLst>
          </p:cNvPr>
          <p:cNvSpPr/>
          <p:nvPr/>
        </p:nvSpPr>
        <p:spPr>
          <a:xfrm>
            <a:off x="10100930" y="4108740"/>
            <a:ext cx="244549" cy="2445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F15153-89F0-4B9C-A27C-6CD6FAC2B3E8}"/>
              </a:ext>
            </a:extLst>
          </p:cNvPr>
          <p:cNvSpPr/>
          <p:nvPr/>
        </p:nvSpPr>
        <p:spPr>
          <a:xfrm>
            <a:off x="10100930" y="5229887"/>
            <a:ext cx="244549" cy="2445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715834-B5AD-4146-83E3-751AD87D1B0B}"/>
                  </a:ext>
                </a:extLst>
              </p:cNvPr>
              <p:cNvSpPr txBox="1"/>
              <p:nvPr/>
            </p:nvSpPr>
            <p:spPr>
              <a:xfrm>
                <a:off x="8735758" y="5479009"/>
                <a:ext cx="19478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=25.81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715834-B5AD-4146-83E3-751AD87D1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758" y="5479009"/>
                <a:ext cx="19478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76EF10-9CCA-49CC-96E1-B740A922696D}"/>
                  </a:ext>
                </a:extLst>
              </p:cNvPr>
              <p:cNvSpPr txBox="1"/>
              <p:nvPr/>
            </p:nvSpPr>
            <p:spPr>
              <a:xfrm>
                <a:off x="2482314" y="4424588"/>
                <a:ext cx="19478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76EF10-9CCA-49CC-96E1-B740A9226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14" y="4424588"/>
                <a:ext cx="1947859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B8C68A-5370-4261-85AB-5C1D9C71297D}"/>
                  </a:ext>
                </a:extLst>
              </p:cNvPr>
              <p:cNvSpPr txBox="1"/>
              <p:nvPr/>
            </p:nvSpPr>
            <p:spPr>
              <a:xfrm>
                <a:off x="2482313" y="2554712"/>
                <a:ext cx="194785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B8C68A-5370-4261-85AB-5C1D9C712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313" y="2554712"/>
                <a:ext cx="1947859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93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6D025-6E78-4B95-8052-CBF84C89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Beam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2C74CB-B176-4CC9-9FC9-008D52BD79A6}"/>
              </a:ext>
            </a:extLst>
          </p:cNvPr>
          <p:cNvSpPr/>
          <p:nvPr/>
        </p:nvSpPr>
        <p:spPr>
          <a:xfrm>
            <a:off x="3032760" y="2001584"/>
            <a:ext cx="5294376" cy="34472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7F72CC-8ED5-4101-8797-75AB679648D7}"/>
              </a:ext>
            </a:extLst>
          </p:cNvPr>
          <p:cNvCxnSpPr>
            <a:cxnSpLocks/>
          </p:cNvCxnSpPr>
          <p:nvPr/>
        </p:nvCxnSpPr>
        <p:spPr>
          <a:xfrm>
            <a:off x="3032760" y="5861304"/>
            <a:ext cx="529437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896428-5C4E-43FE-A2BB-19A47A7AFC7B}"/>
              </a:ext>
            </a:extLst>
          </p:cNvPr>
          <p:cNvCxnSpPr>
            <a:cxnSpLocks/>
          </p:cNvCxnSpPr>
          <p:nvPr/>
        </p:nvCxnSpPr>
        <p:spPr>
          <a:xfrm rot="16200000">
            <a:off x="7130796" y="3725228"/>
            <a:ext cx="3438144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C9BDF0-1FA3-46A7-B3DA-3CB9D275E94E}"/>
                  </a:ext>
                </a:extLst>
              </p:cNvPr>
              <p:cNvSpPr txBox="1"/>
              <p:nvPr/>
            </p:nvSpPr>
            <p:spPr>
              <a:xfrm>
                <a:off x="4706018" y="6012127"/>
                <a:ext cx="19478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=5.794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C9BDF0-1FA3-46A7-B3DA-3CB9D275E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018" y="6012127"/>
                <a:ext cx="194785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F8B9B1-2038-4C17-9271-D0471F4B9763}"/>
                  </a:ext>
                </a:extLst>
              </p:cNvPr>
              <p:cNvSpPr txBox="1"/>
              <p:nvPr/>
            </p:nvSpPr>
            <p:spPr>
              <a:xfrm>
                <a:off x="8849868" y="3514386"/>
                <a:ext cx="2194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=3.76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F8B9B1-2038-4C17-9271-D0471F4B9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868" y="3514386"/>
                <a:ext cx="21945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53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B5D8-C302-4BDC-8CD9-1BFC97310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Buckling of Beam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43F99-C5B4-4524-8B66-9F48A4F8CD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11186" cy="4351338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:r>
                  <a:rPr lang="en-US" dirty="0"/>
                  <a:t>We use a rigid cap and 4 beams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Current mesh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for beams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The end of the beams are completely constrained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Beams are attached to rigid cap via tie constraint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A force is applied to the rigid cap to imitate the volume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043F99-C5B4-4524-8B66-9F48A4F8CD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11186" cy="4351338"/>
              </a:xfrm>
              <a:blipFill>
                <a:blip r:embed="rId2"/>
                <a:stretch>
                  <a:fillRect l="-1965" t="-2381" r="-3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917AA1-BEE5-46E9-B040-034B75794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r="52547"/>
          <a:stretch/>
        </p:blipFill>
        <p:spPr>
          <a:xfrm>
            <a:off x="6624084" y="1439307"/>
            <a:ext cx="5380074" cy="48339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2461A5-8190-43B3-8DD9-B210CE52D211}"/>
              </a:ext>
            </a:extLst>
          </p:cNvPr>
          <p:cNvCxnSpPr>
            <a:cxnSpLocks/>
          </p:cNvCxnSpPr>
          <p:nvPr/>
        </p:nvCxnSpPr>
        <p:spPr>
          <a:xfrm>
            <a:off x="8321750" y="1825625"/>
            <a:ext cx="333153" cy="77263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6DC5D-ECBD-45BC-80DF-2ED710EBF07C}"/>
                  </a:ext>
                </a:extLst>
              </p:cNvPr>
              <p:cNvSpPr txBox="1"/>
              <p:nvPr/>
            </p:nvSpPr>
            <p:spPr>
              <a:xfrm>
                <a:off x="7919843" y="1398102"/>
                <a:ext cx="6974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F6DC5D-ECBD-45BC-80DF-2ED710EBF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843" y="1398102"/>
                <a:ext cx="69748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025C4A2-D906-49D5-B98B-2373250E272F}"/>
              </a:ext>
            </a:extLst>
          </p:cNvPr>
          <p:cNvSpPr/>
          <p:nvPr/>
        </p:nvSpPr>
        <p:spPr>
          <a:xfrm rot="20106394">
            <a:off x="8700725" y="5831689"/>
            <a:ext cx="333153" cy="287201"/>
          </a:xfrm>
          <a:prstGeom prst="triangl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5B30128-976C-4F85-AE61-6B0009986265}"/>
              </a:ext>
            </a:extLst>
          </p:cNvPr>
          <p:cNvSpPr/>
          <p:nvPr/>
        </p:nvSpPr>
        <p:spPr>
          <a:xfrm rot="20106394">
            <a:off x="9044512" y="5074718"/>
            <a:ext cx="333153" cy="287201"/>
          </a:xfrm>
          <a:prstGeom prst="triangl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7C8BD0-C81D-4A76-A947-0BA524E6BC63}"/>
              </a:ext>
            </a:extLst>
          </p:cNvPr>
          <p:cNvSpPr/>
          <p:nvPr/>
        </p:nvSpPr>
        <p:spPr>
          <a:xfrm rot="20106394">
            <a:off x="10483453" y="5264460"/>
            <a:ext cx="333153" cy="287201"/>
          </a:xfrm>
          <a:prstGeom prst="triangl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8B21C2D-D9F5-4E65-AF8C-6754F79DF4C9}"/>
              </a:ext>
            </a:extLst>
          </p:cNvPr>
          <p:cNvSpPr/>
          <p:nvPr/>
        </p:nvSpPr>
        <p:spPr>
          <a:xfrm rot="20106394">
            <a:off x="10694999" y="4560324"/>
            <a:ext cx="333153" cy="287201"/>
          </a:xfrm>
          <a:prstGeom prst="triangl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2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251D-5388-42EF-BBC5-684F2357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Buckling of Beam Model</a:t>
            </a:r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F310228-C037-4D16-BDBE-5872EF73F8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3" t="9300" r="58994" b="17330"/>
          <a:stretch/>
        </p:blipFill>
        <p:spPr>
          <a:xfrm>
            <a:off x="1494972" y="1450585"/>
            <a:ext cx="4536610" cy="4670038"/>
          </a:xfrm>
          <a:prstGeom prst="rect">
            <a:avLst/>
          </a:prstGeom>
        </p:spPr>
      </p:pic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63D40E7-D435-46D6-888D-89EED4A1A8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9695" r="61386" b="19193"/>
          <a:stretch/>
        </p:blipFill>
        <p:spPr>
          <a:xfrm>
            <a:off x="6984261" y="1461499"/>
            <a:ext cx="4233088" cy="4526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BC5EB-7E30-4468-8074-DA6A14193091}"/>
                  </a:ext>
                </a:extLst>
              </p:cNvPr>
              <p:cNvSpPr txBox="1"/>
              <p:nvPr/>
            </p:nvSpPr>
            <p:spPr>
              <a:xfrm>
                <a:off x="2510739" y="6141978"/>
                <a:ext cx="25050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=3.9937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1BC5EB-7E30-4468-8074-DA6A14193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739" y="6141978"/>
                <a:ext cx="250507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670BD7-7FD8-47F1-980A-BF0F89958261}"/>
                  </a:ext>
                </a:extLst>
              </p:cNvPr>
              <p:cNvSpPr txBox="1"/>
              <p:nvPr/>
            </p:nvSpPr>
            <p:spPr>
              <a:xfrm>
                <a:off x="7848267" y="6141978"/>
                <a:ext cx="25050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=6.2242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670BD7-7FD8-47F1-980A-BF0F89958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267" y="6141978"/>
                <a:ext cx="250507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1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9234-2AAA-47F8-8F3A-D3DF42D2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F1D754-EE2B-44DD-B843-CFE530DEF5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232451" cy="4351338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:r>
                  <a:rPr lang="en-US" dirty="0"/>
                  <a:t>The twisting is a secondary buckling instability!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4 rectangular beams do not capture the twisting behavior as the favorable mode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A more complicated model or different analysis may be required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We need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to see twisting become the favorable mode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F1D754-EE2B-44DD-B843-CFE530DEF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232451" cy="4351338"/>
              </a:xfrm>
              <a:blipFill>
                <a:blip r:embed="rId2"/>
                <a:stretch>
                  <a:fillRect l="-1957" t="-2381" r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A753EFB-6C85-4CEF-ACAC-8E882663F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3" t="9300" r="58994" b="17330"/>
          <a:stretch/>
        </p:blipFill>
        <p:spPr>
          <a:xfrm>
            <a:off x="8799503" y="3863454"/>
            <a:ext cx="2554296" cy="2629421"/>
          </a:xfrm>
          <a:prstGeom prst="rect">
            <a:avLst/>
          </a:prstGeom>
        </p:spPr>
      </p:pic>
      <p:pic>
        <p:nvPicPr>
          <p:cNvPr id="5" name="Picture 4" descr="A green leaf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961D4A6-BCDE-409E-979C-85551FA987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" t="2214" r="54297" b="19045"/>
          <a:stretch/>
        </p:blipFill>
        <p:spPr>
          <a:xfrm>
            <a:off x="8799503" y="1222996"/>
            <a:ext cx="2554297" cy="24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6F0C-A48D-43D9-9AA7-0D2737A0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E862-6338-4840-9793-97B53119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7425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This is an ongoing project of my </a:t>
            </a:r>
            <a:r>
              <a:rPr lang="en-US" dirty="0" err="1"/>
              <a:t>labmate</a:t>
            </a:r>
            <a:r>
              <a:rPr lang="en-US" dirty="0"/>
              <a:t>, Yi Yang</a:t>
            </a:r>
          </a:p>
          <a:p>
            <a:pPr lvl="1">
              <a:buFontTx/>
              <a:buChar char="-"/>
            </a:pPr>
            <a:r>
              <a:rPr lang="en-US" dirty="0"/>
              <a:t>FEM work was previously done by David Melancon</a:t>
            </a:r>
          </a:p>
          <a:p>
            <a:pPr>
              <a:buFontTx/>
              <a:buChar char="-"/>
            </a:pPr>
            <a:r>
              <a:rPr lang="en-US" dirty="0"/>
              <a:t>We suction air out of thin-walled soft cylinders</a:t>
            </a:r>
          </a:p>
          <a:p>
            <a:pPr>
              <a:buFontTx/>
              <a:buChar char="-"/>
            </a:pPr>
            <a:r>
              <a:rPr lang="en-US" dirty="0"/>
              <a:t>Two regimes of behavior: </a:t>
            </a:r>
          </a:p>
          <a:p>
            <a:pPr lvl="1">
              <a:buFontTx/>
              <a:buChar char="-"/>
            </a:pPr>
            <a:r>
              <a:rPr lang="en-US" dirty="0"/>
              <a:t>(1) initial buckling event that creates folds and </a:t>
            </a:r>
          </a:p>
          <a:p>
            <a:pPr lvl="1">
              <a:buFontTx/>
              <a:buChar char="-"/>
            </a:pPr>
            <a:r>
              <a:rPr lang="en-US" dirty="0"/>
              <a:t>(2) twisting of cylinder (for # folds &gt; 2)</a:t>
            </a:r>
          </a:p>
        </p:txBody>
      </p:sp>
      <p:pic>
        <p:nvPicPr>
          <p:cNvPr id="7" name="Picture 6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9F0CD27B-A33F-478C-BC0A-0AA529EB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13" y="507534"/>
            <a:ext cx="4674346" cy="58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04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D14DBF-4FB7-434F-A1FA-EC8A2991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9AD421-3299-4FA7-8022-3C6EC0E61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55F4511-CBF2-411D-821F-4C248F862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36"/>
          <a:stretch/>
        </p:blipFill>
        <p:spPr>
          <a:xfrm>
            <a:off x="1412867" y="235887"/>
            <a:ext cx="3573717" cy="3452222"/>
          </a:xfrm>
          <a:prstGeom prst="rect">
            <a:avLst/>
          </a:prstGeom>
        </p:spPr>
      </p:pic>
      <p:pic>
        <p:nvPicPr>
          <p:cNvPr id="7" name="Picture 6" descr="A picture containing green, vector graphics&#10;&#10;Description automatically generated">
            <a:extLst>
              <a:ext uri="{FF2B5EF4-FFF2-40B4-BE49-F238E27FC236}">
                <a16:creationId xmlns:a16="http://schemas.microsoft.com/office/drawing/2014/main" id="{9C16D6C6-C20D-4F00-B426-1FA1C3F82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87" y="235886"/>
            <a:ext cx="3401209" cy="33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140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6DD5BF-D661-4C0D-96F8-231CC0FF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it’s a square?!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A90E5C-0FBB-4E4F-B28D-2E378D21F48F}"/>
                  </a:ext>
                </a:extLst>
              </p:cNvPr>
              <p:cNvSpPr txBox="1"/>
              <p:nvPr/>
            </p:nvSpPr>
            <p:spPr>
              <a:xfrm>
                <a:off x="2510739" y="6131345"/>
                <a:ext cx="25050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=2.1874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A90E5C-0FBB-4E4F-B28D-2E378D21F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739" y="6131345"/>
                <a:ext cx="250507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025F30-0189-4F68-96A5-890997809719}"/>
                  </a:ext>
                </a:extLst>
              </p:cNvPr>
              <p:cNvSpPr txBox="1"/>
              <p:nvPr/>
            </p:nvSpPr>
            <p:spPr>
              <a:xfrm>
                <a:off x="7848267" y="6131345"/>
                <a:ext cx="25050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=2.6250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025F30-0189-4F68-96A5-890997809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267" y="6131345"/>
                <a:ext cx="250507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FFD7EBB-3DCE-44F9-8DBD-BA0E009B19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t="1375" r="55552" b="20892"/>
          <a:stretch/>
        </p:blipFill>
        <p:spPr>
          <a:xfrm>
            <a:off x="1439742" y="1474237"/>
            <a:ext cx="4647068" cy="465710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F02904-491E-45CE-85D6-1D5557ADF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" t="2580" r="58473" b="22105"/>
          <a:stretch/>
        </p:blipFill>
        <p:spPr>
          <a:xfrm>
            <a:off x="6923017" y="1546627"/>
            <a:ext cx="4355573" cy="451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7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DFBA-6337-4961-9B44-BD038273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D45E6-BCEE-4642-AF93-9916357B4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26371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The initial regime of buckling is well understood</a:t>
            </a:r>
          </a:p>
          <a:p>
            <a:pPr lvl="1">
              <a:buFontTx/>
              <a:buChar char="-"/>
            </a:pPr>
            <a:r>
              <a:rPr lang="en-US" dirty="0"/>
              <a:t>Can be captured by a buckling step in </a:t>
            </a:r>
            <a:r>
              <a:rPr lang="en-US" dirty="0" err="1"/>
              <a:t>abaqus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An analytical model exists too!</a:t>
            </a:r>
          </a:p>
          <a:p>
            <a:pPr>
              <a:buFontTx/>
              <a:buChar char="-"/>
            </a:pPr>
            <a:r>
              <a:rPr lang="en-US" dirty="0"/>
              <a:t>The post-buckling twisting behavior is less well understood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05AD706-CA6B-4940-A673-D516B6F3D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675" y="185344"/>
            <a:ext cx="6443325" cy="4025929"/>
          </a:xfrm>
          <a:prstGeom prst="rect">
            <a:avLst/>
          </a:prstGeom>
        </p:spPr>
      </p:pic>
      <p:pic>
        <p:nvPicPr>
          <p:cNvPr id="9" name="Picture 8" descr="A picture containing green&#10;&#10;Description automatically generated">
            <a:extLst>
              <a:ext uri="{FF2B5EF4-FFF2-40B4-BE49-F238E27FC236}">
                <a16:creationId xmlns:a16="http://schemas.microsoft.com/office/drawing/2014/main" id="{E0C93099-F2BD-4560-8B62-B2AB792C3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t="1245" r="52316" b="19233"/>
          <a:stretch/>
        </p:blipFill>
        <p:spPr>
          <a:xfrm>
            <a:off x="5964572" y="3814978"/>
            <a:ext cx="2780533" cy="2800805"/>
          </a:xfrm>
          <a:prstGeom prst="rect">
            <a:avLst/>
          </a:prstGeom>
        </p:spPr>
      </p:pic>
      <p:pic>
        <p:nvPicPr>
          <p:cNvPr id="11" name="Picture 10" descr="A picture containing green, light, lit&#10;&#10;Description automatically generated">
            <a:extLst>
              <a:ext uri="{FF2B5EF4-FFF2-40B4-BE49-F238E27FC236}">
                <a16:creationId xmlns:a16="http://schemas.microsoft.com/office/drawing/2014/main" id="{2EFF8F81-1835-4CF4-9F0F-1D7ED286C5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" t="2360" r="51683" b="20264"/>
          <a:stretch/>
        </p:blipFill>
        <p:spPr>
          <a:xfrm>
            <a:off x="9059649" y="3852780"/>
            <a:ext cx="2817807" cy="27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9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E11C-888B-414D-AEDE-F528104D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3EE1-938A-47CB-A15E-5D0BC374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0439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We have 3 parts</a:t>
            </a:r>
          </a:p>
          <a:p>
            <a:pPr lvl="1">
              <a:buFontTx/>
              <a:buChar char="-"/>
            </a:pPr>
            <a:r>
              <a:rPr lang="en-US" dirty="0"/>
              <a:t>2 caps (free and fixed)</a:t>
            </a:r>
          </a:p>
          <a:p>
            <a:pPr lvl="1">
              <a:buFontTx/>
              <a:buChar char="-"/>
            </a:pPr>
            <a:r>
              <a:rPr lang="en-US" dirty="0"/>
              <a:t>1 shell</a:t>
            </a:r>
          </a:p>
          <a:p>
            <a:pPr>
              <a:buFontTx/>
              <a:buChar char="-"/>
            </a:pPr>
            <a:r>
              <a:rPr lang="en-US" dirty="0"/>
              <a:t>For simplicity, we fix the edge of the cylindrical shell instead of modeling the fixed cap</a:t>
            </a:r>
          </a:p>
          <a:p>
            <a:pPr>
              <a:buFontTx/>
              <a:buChar char="-"/>
            </a:pPr>
            <a:r>
              <a:rPr lang="en-US" dirty="0"/>
              <a:t>All elements used are S4R shells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B4964A-E0F4-4BA8-ADE4-E444AC0D5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" t="25555" r="72033" b="4130"/>
          <a:stretch/>
        </p:blipFill>
        <p:spPr>
          <a:xfrm>
            <a:off x="6970221" y="1352063"/>
            <a:ext cx="2617364" cy="415387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53D4DAC-EDB6-4FEC-9B3E-605AAB7B3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9" t="19871" r="3032" b="1384"/>
          <a:stretch/>
        </p:blipFill>
        <p:spPr>
          <a:xfrm>
            <a:off x="9944817" y="1103042"/>
            <a:ext cx="1833327" cy="465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BA8E-668A-417B-849A-6FC8FBDA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98B1F-B885-4E64-9525-31042E0AC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13205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Tx/>
                  <a:buChar char="-"/>
                </a:pPr>
                <a:r>
                  <a:rPr lang="en-US" dirty="0"/>
                  <a:t>Simulation takes 2 separate steps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(1) Linear buckling analysis </a:t>
                </a:r>
                <a:r>
                  <a:rPr lang="en-US" dirty="0">
                    <a:sym typeface="Wingdings" panose="05000000000000000000" pitchFamily="2" charset="2"/>
                  </a:rPr>
                  <a:t> gives eigenmodes</a:t>
                </a:r>
              </a:p>
              <a:p>
                <a:pPr lvl="1">
                  <a:buFontTx/>
                  <a:buChar char="-"/>
                </a:pPr>
                <a:r>
                  <a:rPr lang="en-US" dirty="0">
                    <a:sym typeface="Wingdings" panose="05000000000000000000" pitchFamily="2" charset="2"/>
                  </a:rPr>
                  <a:t>(2) Dynamic implicit w/ imperfections from the first eigenmode</a:t>
                </a:r>
              </a:p>
              <a:p>
                <a:pPr>
                  <a:buFontTx/>
                  <a:buChar char="-"/>
                </a:pPr>
                <a:r>
                  <a:rPr lang="en-US" dirty="0">
                    <a:sym typeface="Wingdings" panose="05000000000000000000" pitchFamily="2" charset="2"/>
                  </a:rPr>
                  <a:t>We simulate subtracting volume via temperature dependent fluid</a:t>
                </a: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is equivalent to removing all volume</a:t>
                </a:r>
              </a:p>
              <a:p>
                <a:pPr>
                  <a:buFontTx/>
                  <a:buChar char="-"/>
                </a:pPr>
                <a:r>
                  <a:rPr lang="en-US" dirty="0">
                    <a:sym typeface="Wingdings" panose="05000000000000000000" pitchFamily="2" charset="2"/>
                  </a:rPr>
                  <a:t>Imperfection is a percentage of the thickness of cylinder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Current mesh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0.03⋅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98B1F-B885-4E64-9525-31042E0AC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13205" cy="4351338"/>
              </a:xfrm>
              <a:blipFill>
                <a:blip r:embed="rId2"/>
                <a:stretch>
                  <a:fillRect l="-1711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23E3ED04-0741-4785-95C2-DD3411246F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4" t="9536" r="46542" b="14387"/>
          <a:stretch/>
        </p:blipFill>
        <p:spPr>
          <a:xfrm>
            <a:off x="7060019" y="1501487"/>
            <a:ext cx="5007934" cy="45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8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66C6-B8FA-4D71-A24B-F51EC3EF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Implicit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71652F-E153-43AB-BE5A-74EB9F08E86A}"/>
                  </a:ext>
                </a:extLst>
              </p:cNvPr>
              <p:cNvSpPr txBox="1"/>
              <p:nvPr/>
            </p:nvSpPr>
            <p:spPr>
              <a:xfrm>
                <a:off x="10393961" y="104576"/>
                <a:ext cx="15267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71652F-E153-43AB-BE5A-74EB9F08E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961" y="104576"/>
                <a:ext cx="152679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76EC249-DEE8-49EB-BAA9-01294197C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9" y="1683239"/>
            <a:ext cx="7135097" cy="4960144"/>
          </a:xfrm>
          <a:prstGeom prst="rect">
            <a:avLst/>
          </a:prstGeom>
        </p:spPr>
      </p:pic>
      <p:pic>
        <p:nvPicPr>
          <p:cNvPr id="10" name="Picture 9" descr="A picture containing green, vector graphics&#10;&#10;Description automatically generated">
            <a:extLst>
              <a:ext uri="{FF2B5EF4-FFF2-40B4-BE49-F238E27FC236}">
                <a16:creationId xmlns:a16="http://schemas.microsoft.com/office/drawing/2014/main" id="{F850C5D3-5B82-4298-9128-1C2AC41EB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20" y="1655942"/>
            <a:ext cx="4886849" cy="487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83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6A31F4-8C73-40BB-A649-C16DB69C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Experiments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D8C6C2D8-429A-4D81-97D5-B1167A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9736" r="8430" b="3299"/>
          <a:stretch/>
        </p:blipFill>
        <p:spPr>
          <a:xfrm>
            <a:off x="1517797" y="1475259"/>
            <a:ext cx="9156405" cy="522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5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A1BE6E-DB7E-484D-B639-622D2BB2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twisting a secondary buckling event?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7A593-E514-4B9E-9E87-D223052CD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5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B833-75AC-420A-97DB-822EAA8C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Buckling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E37F-097F-446F-B22E-65A015E865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70674" cy="4351338"/>
              </a:xfrm>
            </p:spPr>
            <p:txBody>
              <a:bodyPr>
                <a:normAutofit/>
              </a:bodyPr>
              <a:lstStyle/>
              <a:p>
                <a:pPr>
                  <a:buFontTx/>
                  <a:buChar char="-"/>
                </a:pPr>
                <a:r>
                  <a:rPr lang="en-US" dirty="0"/>
                  <a:t>2 models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(1) Linear Buckling: gives eigenmodes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(2) Static Step near twist, then Linear Buckling analysis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We use a larger imperfection–0.05 rather than 0.004–to help the static solver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We manually set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such that the structure does not lose reflection symmetry at the end of the static step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E37F-097F-446F-B22E-65A015E86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70674" cy="4351338"/>
              </a:xfrm>
              <a:blipFill>
                <a:blip r:embed="rId2"/>
                <a:stretch>
                  <a:fillRect l="-1914" t="-2381" r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348A233-F1EB-4773-A66B-916218F5BE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0" r="7691"/>
          <a:stretch/>
        </p:blipFill>
        <p:spPr>
          <a:xfrm>
            <a:off x="7048676" y="2194036"/>
            <a:ext cx="5143324" cy="361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6741</TotalTime>
  <Words>478</Words>
  <Application>Microsoft Office PowerPoint</Application>
  <PresentationFormat>Widescreen</PresentationFormat>
  <Paragraphs>78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Lato</vt:lpstr>
      <vt:lpstr>Lato Light</vt:lpstr>
      <vt:lpstr>Raleway Medium</vt:lpstr>
      <vt:lpstr>Office Theme</vt:lpstr>
      <vt:lpstr>Post-Buckling Twisting of Soft Cylinders</vt:lpstr>
      <vt:lpstr>Background</vt:lpstr>
      <vt:lpstr>Background</vt:lpstr>
      <vt:lpstr>Simulation Geometry</vt:lpstr>
      <vt:lpstr>Simulation Setup</vt:lpstr>
      <vt:lpstr>Dynamic Implicit Results</vt:lpstr>
      <vt:lpstr>Comparison to Experiments</vt:lpstr>
      <vt:lpstr>Is this twisting a secondary buckling event?</vt:lpstr>
      <vt:lpstr>Secondary Buckling Analysis</vt:lpstr>
      <vt:lpstr>Secondary Buckling Modes</vt:lpstr>
      <vt:lpstr>How can we understand what causes the onset of twisting?</vt:lpstr>
      <vt:lpstr>Analysis of Center Nodes</vt:lpstr>
      <vt:lpstr>Looking at a Quarter</vt:lpstr>
      <vt:lpstr>Evolving Shape</vt:lpstr>
      <vt:lpstr>Moments of Area</vt:lpstr>
      <vt:lpstr>Simplified Beam Model</vt:lpstr>
      <vt:lpstr>Buckling of Beam Model</vt:lpstr>
      <vt:lpstr>Buckling of Beam Model</vt:lpstr>
      <vt:lpstr>Conclusions and Future Work</vt:lpstr>
      <vt:lpstr>Thanks for listening!</vt:lpstr>
      <vt:lpstr>What if it’s a square?!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Post-Buckling Twisting of Soft Cylinders</dc:title>
  <dc:creator>Read, Helen E</dc:creator>
  <cp:lastModifiedBy>Read, Helen E</cp:lastModifiedBy>
  <cp:revision>7</cp:revision>
  <dcterms:created xsi:type="dcterms:W3CDTF">2022-12-01T21:59:41Z</dcterms:created>
  <dcterms:modified xsi:type="dcterms:W3CDTF">2022-12-13T20:45:58Z</dcterms:modified>
</cp:coreProperties>
</file>